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9" r:id="rId5"/>
    <p:sldId id="275" r:id="rId6"/>
    <p:sldId id="270" r:id="rId7"/>
    <p:sldId id="276" r:id="rId8"/>
    <p:sldId id="271" r:id="rId9"/>
    <p:sldId id="277" r:id="rId10"/>
    <p:sldId id="272" r:id="rId11"/>
    <p:sldId id="266" r:id="rId12"/>
    <p:sldId id="278" r:id="rId13"/>
    <p:sldId id="273" r:id="rId14"/>
    <p:sldId id="268" r:id="rId15"/>
    <p:sldId id="279" r:id="rId16"/>
    <p:sldId id="262" r:id="rId17"/>
    <p:sldId id="269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897E"/>
    <a:srgbClr val="1F4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C6A438-AEB9-41A8-88A7-FFC74A3F2607}" v="1" dt="2022-09-20T15:42:15.5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9BC6A438-AEB9-41A8-88A7-FFC74A3F2607}"/>
    <pc:docChg chg="custSel modSld">
      <pc:chgData name="DSA - Cristina Barbosa" userId="a7deaa94-27fa-4381-b313-ee83126f3c73" providerId="ADAL" clId="{9BC6A438-AEB9-41A8-88A7-FFC74A3F2607}" dt="2022-09-20T15:42:29.267" v="3" actId="478"/>
      <pc:docMkLst>
        <pc:docMk/>
      </pc:docMkLst>
      <pc:sldChg chg="delSp modSp mod delAnim modAnim">
        <pc:chgData name="DSA - Cristina Barbosa" userId="a7deaa94-27fa-4381-b313-ee83126f3c73" providerId="ADAL" clId="{9BC6A438-AEB9-41A8-88A7-FFC74A3F2607}" dt="2022-09-20T15:42:29.267" v="3" actId="478"/>
        <pc:sldMkLst>
          <pc:docMk/>
          <pc:sldMk cId="4036874039" sldId="278"/>
        </pc:sldMkLst>
        <pc:spChg chg="del mod">
          <ac:chgData name="DSA - Cristina Barbosa" userId="a7deaa94-27fa-4381-b313-ee83126f3c73" providerId="ADAL" clId="{9BC6A438-AEB9-41A8-88A7-FFC74A3F2607}" dt="2022-09-20T15:42:20.882" v="1" actId="478"/>
          <ac:spMkLst>
            <pc:docMk/>
            <pc:sldMk cId="4036874039" sldId="278"/>
            <ac:spMk id="12" creationId="{8BBAC337-1EFD-1ECF-6BEB-DEF495DB3E59}"/>
          </ac:spMkLst>
        </pc:spChg>
        <pc:spChg chg="del">
          <ac:chgData name="DSA - Cristina Barbosa" userId="a7deaa94-27fa-4381-b313-ee83126f3c73" providerId="ADAL" clId="{9BC6A438-AEB9-41A8-88A7-FFC74A3F2607}" dt="2022-09-20T15:42:25.395" v="2" actId="478"/>
          <ac:spMkLst>
            <pc:docMk/>
            <pc:sldMk cId="4036874039" sldId="278"/>
            <ac:spMk id="13" creationId="{EE04EE81-B99F-5C8C-174D-376E07F17E90}"/>
          </ac:spMkLst>
        </pc:spChg>
        <pc:spChg chg="del">
          <ac:chgData name="DSA - Cristina Barbosa" userId="a7deaa94-27fa-4381-b313-ee83126f3c73" providerId="ADAL" clId="{9BC6A438-AEB9-41A8-88A7-FFC74A3F2607}" dt="2022-09-20T15:42:29.267" v="3" actId="478"/>
          <ac:spMkLst>
            <pc:docMk/>
            <pc:sldMk cId="4036874039" sldId="278"/>
            <ac:spMk id="14" creationId="{F911D5A9-B471-F95E-1563-1BD37AEFD30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D732E-33DE-5C22-078C-AD5CCFCD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8E6AD2-A29C-1AAF-5886-4A0731D71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2FA552-C121-A275-828C-5216EAD9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84F646-8F54-EDBB-AE58-599B8257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0591E7-F5A3-2386-B518-4D18F322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865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5833B-4A8C-1C38-6A2A-4473F38F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EF7D8E-632A-69FB-CCE1-EFDF60C57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A853F5-0CE2-10D5-C68A-3360B164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6B648B-4B06-DDF2-0C49-8DC1075B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0F651-DF9F-AA0E-74C1-8EB8E2F4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022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8CEE9B-45DD-0F59-65D5-C1FFD7C63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E89374-B2CF-5E78-E073-28356033E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295A49-E216-B1EA-EAE7-E099F69B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9DCEA8-3535-CEB2-81AD-4AA9251A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A5D92C-C5F7-336A-611D-1429D2A4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23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BCC73-8C26-E39B-4B1F-24F1BFC3B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E6E9A2-82F0-F5AA-4FB8-79D7EC09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3B4500-2CFC-2265-57C7-856E269E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E8D160-5337-BA5F-C7D1-E2DB9710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3E408C-FFA7-C379-8A34-394094E9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4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032FD-4ED0-768A-2277-BCDC062F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B81332-1764-465E-9608-0C071989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321FC3-A2FF-1AE3-10E1-AF26EA50C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18FAE8-5AE1-2817-411C-F89EB21E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8CC565-12DB-BD65-B294-43977844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25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592CF-1833-D2CA-40D3-1561ABCA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A1508F-8B6A-F41C-8DA8-0D3B680E1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1F2EE01-5FAA-A11B-ECBA-4439338B6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8BFE09-D374-1313-45B8-C458943F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EE2F5F-7CF0-4C73-F0DC-158FEB3F5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ADAEBB-D99E-4361-5326-353F5375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792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B54DE-D29A-AADE-D2FF-7BAE8672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0449B8-11D4-2106-0079-8BF9A25ED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0C1795B-180A-EF7A-ABC7-31272657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179C7BC-0228-35EF-DDDE-6B84CAF85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C983C8F-4D47-DAAC-7408-B249227C1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CBB787C-3611-3CCE-ED02-04569AAB0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CD0FBE3-60EC-63DB-C837-C7783E9C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37E8D2-F2F7-037B-8628-484DC3B8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950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61D17-B791-1E77-2C9E-81313265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8C74E4B-EDE0-53A3-9767-FA368354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5976B7-4DC0-132B-F64A-9554630E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E2588CF-A509-6E79-BAF8-13753F5D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717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610A739-39C7-C461-BE74-CB365473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980157C-367B-A2F0-D543-CD1CE958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81650D1-33EF-BAFA-D5CF-23360602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4773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AB569-A780-57B6-6521-6956F3948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9C7271-12B2-BD6B-DF8B-21CBD334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D8B1BD-36D5-4372-B238-04F0322C8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3DF80F-0511-CF02-B0E9-0D056F2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63D73-203A-5448-08CC-D25336C7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B1F48D4-F01B-C0EA-FB13-CAAB285A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517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35B3DA-9216-4BC5-96F4-7DED33BB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3F38E1-909F-FF9A-7EB0-76EF9BB87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D74D71-4547-AFD7-4B34-A2BAF1CD7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E76B07E-1645-B97F-CBBA-94DCC55D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3E54FB4-B643-08D0-1A45-E113AE8E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D462A12-233C-8CD9-AF4E-1C64291F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338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5A6CD6D-E590-DD00-93DF-9A34A096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7AA89F-F43E-0B63-F083-689F81914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77B63A-7C66-30C0-438E-9B23009F7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D6BA71-957E-2118-68BA-45D9A3193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A24CFBF-262E-5C9D-1470-074099FDE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5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2387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07E3E101-3548-339B-BE2E-A211494BCBBE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087FAAA-0362-B1F5-8C3B-28AC84FCE750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6BA9E394-1DBC-79BC-263E-A628D794F2C5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3B52300C-DC40-02BB-3EC0-2D4F09917D5B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A3AAFD0C-165A-0950-28DB-9798C16142CE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3B7BB19D-EC1E-2DE8-0D1F-AF0B90F54AE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4D21A0E0-45B5-E442-2DE8-B30A46C3E331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262123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Muitas famílias têm uma ovelha desgarrada e que está perdida em outros caminhos. Que exemplo e quais orientações Jesus nos dá sobre isso? (Ver p. 31.)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9431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181905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Quando percebe que realmente uma ovelha se perdeu, ele não dorme. Deixa as noventa e nove no redil e _____ em _______ da ovelha ___________ . Quanto mais escura e tempestuosa a noite e quanto mais perigoso o caminho maior a apreensão do pastor e de modo mais dedicado ele a _________. Faz todos os _________ possíveis para __________ a ovelha perdida.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9615652" y="3654727"/>
            <a:ext cx="1220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BUSCA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8041727" y="3649205"/>
            <a:ext cx="656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SAI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DAD9D9-B033-425B-367B-E05FCE8986FB}"/>
              </a:ext>
            </a:extLst>
          </p:cNvPr>
          <p:cNvSpPr txBox="1"/>
          <p:nvPr/>
        </p:nvSpPr>
        <p:spPr>
          <a:xfrm>
            <a:off x="2297826" y="4073025"/>
            <a:ext cx="1958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DESGARRADA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6D8DA3D-2C56-B25B-9F84-676008331CBD}"/>
              </a:ext>
            </a:extLst>
          </p:cNvPr>
          <p:cNvSpPr txBox="1"/>
          <p:nvPr/>
        </p:nvSpPr>
        <p:spPr>
          <a:xfrm>
            <a:off x="5701054" y="4922834"/>
            <a:ext cx="1478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PROCURA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5E49BEEC-FB04-00F9-ABDB-FF4194C1A69F}"/>
              </a:ext>
            </a:extLst>
          </p:cNvPr>
          <p:cNvSpPr txBox="1"/>
          <p:nvPr/>
        </p:nvSpPr>
        <p:spPr>
          <a:xfrm>
            <a:off x="9677251" y="4922833"/>
            <a:ext cx="1710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ESFORÇOS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7010A34-074F-9016-8822-FDA61FE4B499}"/>
              </a:ext>
            </a:extLst>
          </p:cNvPr>
          <p:cNvSpPr txBox="1"/>
          <p:nvPr/>
        </p:nvSpPr>
        <p:spPr>
          <a:xfrm>
            <a:off x="3277259" y="5365044"/>
            <a:ext cx="1883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ENCONTRAR</a:t>
            </a:r>
          </a:p>
        </p:txBody>
      </p:sp>
    </p:spTree>
    <p:extLst>
      <p:ext uri="{BB962C8B-B14F-4D97-AF65-F5344CB8AC3E}">
        <p14:creationId xmlns:p14="http://schemas.microsoft.com/office/powerpoint/2010/main" val="21207017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6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4F21EACE-AC2E-F54E-60F9-59541BD20248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E714B5A-7209-4A22-FCF6-F88FE034E3B6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1E257A38-5377-0EDC-AEC9-ED0E182394F6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02F450-AA96-641B-07F3-975DB48E16CA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8EABEBDF-AE9A-A308-761F-395117C6FEC5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36F2057-1542-A812-9F83-F0850774B49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6DA3D04B-6E52-406E-E83E-18FC42947744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38556" y="1046680"/>
            <a:ext cx="91653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Como devemos agir quando encontramos um filho ou membro da família que abandonou os caminhos do Senhor? Quais orientações aprendemos na parábola da ovelha perdida? (Ver p. 31.)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301208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Por fim seu esforço é recompensado: ele encontra a ovelha perdida. _____ a __________ por lhe haver causado tanto cansaço; __________ nela com chicote nem tenta guiá-la para casa. Em sua alegria, toma sobre os ombros a criatura trêmula. Se está machucada ou ferida, __________ nos braços e a _________ junto ao seu peito para que o calor de seu próprio coração lhe transmita vida. Ele a _________________ ao redil contente porque seu esforço não foi em vão.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091762" y="3640262"/>
            <a:ext cx="2060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REPREENDE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10205838" y="3290866"/>
            <a:ext cx="854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NÃO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ACA8BAC2-568D-0926-1307-35C6AFA6FF0C}"/>
              </a:ext>
            </a:extLst>
          </p:cNvPr>
          <p:cNvSpPr txBox="1"/>
          <p:nvPr/>
        </p:nvSpPr>
        <p:spPr>
          <a:xfrm>
            <a:off x="8283471" y="3654454"/>
            <a:ext cx="1513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NÃO BATE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D8E4726-10AB-1B4A-20B3-0EFA07CFD08E}"/>
              </a:ext>
            </a:extLst>
          </p:cNvPr>
          <p:cNvSpPr txBox="1"/>
          <p:nvPr/>
        </p:nvSpPr>
        <p:spPr>
          <a:xfrm>
            <a:off x="7600297" y="4376014"/>
            <a:ext cx="1513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ACOLHE-A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D28E8454-04FC-7F28-5BB5-32BCF9B1565A}"/>
              </a:ext>
            </a:extLst>
          </p:cNvPr>
          <p:cNvSpPr txBox="1"/>
          <p:nvPr/>
        </p:nvSpPr>
        <p:spPr>
          <a:xfrm>
            <a:off x="1207372" y="4749254"/>
            <a:ext cx="1513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ABRAÇA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4FBA1CF5-D2DC-CCF9-45F8-A62DCB066E82}"/>
              </a:ext>
            </a:extLst>
          </p:cNvPr>
          <p:cNvSpPr txBox="1"/>
          <p:nvPr/>
        </p:nvSpPr>
        <p:spPr>
          <a:xfrm>
            <a:off x="3819191" y="5098227"/>
            <a:ext cx="2812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CARREGA DE VOLTA</a:t>
            </a:r>
          </a:p>
        </p:txBody>
      </p:sp>
    </p:spTree>
    <p:extLst>
      <p:ext uri="{BB962C8B-B14F-4D97-AF65-F5344CB8AC3E}">
        <p14:creationId xmlns:p14="http://schemas.microsoft.com/office/powerpoint/2010/main" val="1705830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6" grpId="0"/>
      <p:bldP spid="8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FB10EE37-1632-6C5C-C48C-E80C48C815BA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DF2EA53-B5F0-337A-2797-6F4F19D09687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599DF7F4-8CD2-8FA1-787B-88D0FB6EE597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85B747B7-8452-905D-280B-40D08BF1932E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C7CD1C9B-689E-C852-D6CC-049B4ECE6786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0" name="Elipse 9">
                <a:extLst>
                  <a:ext uri="{FF2B5EF4-FFF2-40B4-BE49-F238E27FC236}">
                    <a16:creationId xmlns:a16="http://schemas.microsoft.com/office/drawing/2014/main" id="{2672AEE6-714A-59B2-6A11-7B6EDCBC4BA3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Triângulo isósceles 10">
                <a:extLst>
                  <a:ext uri="{FF2B5EF4-FFF2-40B4-BE49-F238E27FC236}">
                    <a16:creationId xmlns:a16="http://schemas.microsoft.com/office/drawing/2014/main" id="{DD11946B-FD9A-9DCF-0224-717822625AFF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301368" y="1094003"/>
            <a:ext cx="9083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Muitas vezes temos um familiar perdido dentro de casa (dracma perdida). O que devemos fazer? Que lição da parábola da moeda perdida podemos aprender e aplicar em nossa família? (Ver p. 34.)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88524" y="1231346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77462" y="3415151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Nessa parábola, há uma lição para as famílias. No círculo familiar há muitas vezes grande indiferença quanto à condição espiritual de seus membros. Pode haver um dentre eles que esteja separado de Deus; mas quão pouca ansiedade é sentida na família pela perda de uma das dádivas confiadas por Ele!</a:t>
            </a:r>
          </a:p>
        </p:txBody>
      </p:sp>
    </p:spTree>
    <p:extLst>
      <p:ext uri="{BB962C8B-B14F-4D97-AF65-F5344CB8AC3E}">
        <p14:creationId xmlns:p14="http://schemas.microsoft.com/office/powerpoint/2010/main" val="40368740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FB10EE37-1632-6C5C-C48C-E80C48C815BA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DF2EA53-B5F0-337A-2797-6F4F19D09687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599DF7F4-8CD2-8FA1-787B-88D0FB6EE597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85B747B7-8452-905D-280B-40D08BF1932E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C7CD1C9B-689E-C852-D6CC-049B4ECE6786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0" name="Elipse 9">
                <a:extLst>
                  <a:ext uri="{FF2B5EF4-FFF2-40B4-BE49-F238E27FC236}">
                    <a16:creationId xmlns:a16="http://schemas.microsoft.com/office/drawing/2014/main" id="{2672AEE6-714A-59B2-6A11-7B6EDCBC4BA3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Triângulo isósceles 10">
                <a:extLst>
                  <a:ext uri="{FF2B5EF4-FFF2-40B4-BE49-F238E27FC236}">
                    <a16:creationId xmlns:a16="http://schemas.microsoft.com/office/drawing/2014/main" id="{DD11946B-FD9A-9DCF-0224-717822625AFF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301368" y="1094003"/>
            <a:ext cx="90838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Muitas vezes temos um familiar perdido dentro de casa (dracma perdida). O que devemos fazer? Que lição da parábola da moeda perdida podemos aprender e aplicar em nossa família? (Ver p. 34.)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88524" y="1231346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77462" y="3415151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Embora esteja sob pó e lixo, a moeda ainda é de prata. O dono dela a ________ porque é de valor. Assim ________ humano, embora degradado pelo pecado, é _________ aos olhos de _______ . Como a moeda traz a imagem e a inscrição do poder __________, igualmente, quando foi criado, o ser humano trazia a imagem e a inscrição de Deus.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BBAC337-1EFD-1ECF-6BEB-DEF495DB3E59}"/>
              </a:ext>
            </a:extLst>
          </p:cNvPr>
          <p:cNvSpPr txBox="1"/>
          <p:nvPr/>
        </p:nvSpPr>
        <p:spPr>
          <a:xfrm>
            <a:off x="1375544" y="3876816"/>
            <a:ext cx="160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PROCURA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EE04EE81-B99F-5C8C-174D-376E07F17E90}"/>
              </a:ext>
            </a:extLst>
          </p:cNvPr>
          <p:cNvSpPr txBox="1"/>
          <p:nvPr/>
        </p:nvSpPr>
        <p:spPr>
          <a:xfrm>
            <a:off x="6919491" y="3879762"/>
            <a:ext cx="182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TODO SER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F911D5A9-B471-F95E-1563-1BD37AEFD305}"/>
              </a:ext>
            </a:extLst>
          </p:cNvPr>
          <p:cNvSpPr txBox="1"/>
          <p:nvPr/>
        </p:nvSpPr>
        <p:spPr>
          <a:xfrm>
            <a:off x="5091348" y="4296441"/>
            <a:ext cx="1602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PRECIOSO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7A3A619A-00E9-54BE-C4E2-8C61D0E74741}"/>
              </a:ext>
            </a:extLst>
          </p:cNvPr>
          <p:cNvSpPr txBox="1"/>
          <p:nvPr/>
        </p:nvSpPr>
        <p:spPr>
          <a:xfrm>
            <a:off x="8744607" y="4292314"/>
            <a:ext cx="9564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DEUS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679F4587-E8D3-D432-E3D5-A65725834F14}"/>
              </a:ext>
            </a:extLst>
          </p:cNvPr>
          <p:cNvSpPr txBox="1"/>
          <p:nvPr/>
        </p:nvSpPr>
        <p:spPr>
          <a:xfrm>
            <a:off x="9222827" y="4723688"/>
            <a:ext cx="1991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DOMINANTE</a:t>
            </a:r>
          </a:p>
        </p:txBody>
      </p:sp>
    </p:spTree>
    <p:extLst>
      <p:ext uri="{BB962C8B-B14F-4D97-AF65-F5344CB8AC3E}">
        <p14:creationId xmlns:p14="http://schemas.microsoft.com/office/powerpoint/2010/main" val="18573261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454166" y="1258263"/>
            <a:ext cx="2906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PARA REFLEXÃO: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EBF5163C-F7DA-CE66-278E-E57088DA4FEE}"/>
              </a:ext>
            </a:extLst>
          </p:cNvPr>
          <p:cNvSpPr/>
          <p:nvPr/>
        </p:nvSpPr>
        <p:spPr>
          <a:xfrm>
            <a:off x="2333297" y="1781483"/>
            <a:ext cx="7304689" cy="3547262"/>
          </a:xfrm>
          <a:prstGeom prst="round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2748455" y="2104648"/>
            <a:ext cx="64743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Para reflexão: Muitos fazem tanto pelos outros, mas se esquecem de seus familiares que abandonaram o caminho de Deus. O que fazer para salvar aqueles que são da nossa casa? (Ver p. 35.)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1623849" y="458044"/>
            <a:ext cx="12454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1F402B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2150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1087821" y="1343937"/>
            <a:ext cx="100163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Há pais e mães que desejam trabalhar em qualquer missão estrangeira. Há muitos que são ativos no serviço cristão fora da família, enquanto para seus próprios filhos o Salvador e Sua compaixão são estranhos. Muitos pais confiam aos líderes</a:t>
            </a: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religiosos a obra de ganhar os filhos para Cristo; porém, fazendo isso, negligenciam a responsabilidade imposta por Deus.</a:t>
            </a:r>
          </a:p>
        </p:txBody>
      </p:sp>
    </p:spTree>
    <p:extLst>
      <p:ext uri="{BB962C8B-B14F-4D97-AF65-F5344CB8AC3E}">
        <p14:creationId xmlns:p14="http://schemas.microsoft.com/office/powerpoint/2010/main" val="4373002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1087821" y="1343937"/>
            <a:ext cx="100163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Nessa obra todos os anjos do Céu estão prontos para cooperar. Todos os recursos celestiais estão à disposição dos que procuram salvar os perdidos. Os anjos os auxiliarão a alcançar os mais indiferentes e duros de coração. E, quando alguém é</a:t>
            </a: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reconduzido a Deus, todo o Céu se alegra. Serafins e querubins tocam suas harpas douradas e cantam louvores a Deus e ao Cordeiro por Seu amor e Sua misericórdia</a:t>
            </a: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pelos filhos dos homens ( p. 36 ).</a:t>
            </a:r>
          </a:p>
        </p:txBody>
      </p:sp>
    </p:spTree>
    <p:extLst>
      <p:ext uri="{BB962C8B-B14F-4D97-AF65-F5344CB8AC3E}">
        <p14:creationId xmlns:p14="http://schemas.microsoft.com/office/powerpoint/2010/main" val="4055047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159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595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091559" y="1566041"/>
            <a:ext cx="76935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u="none" strike="noStrike" baseline="0" dirty="0"/>
              <a:t>Quando os “publicanos [cobradores de impostos] e pecadores” se reuniram em volta de Cristo, os rabinos manifestaram seu desagrado. “ Este Homem recebe pecadores”,</a:t>
            </a:r>
          </a:p>
          <a:p>
            <a:pPr algn="ctr"/>
            <a:r>
              <a:rPr lang="pt-BR" sz="2800" b="1" i="1" u="none" strike="noStrike" baseline="0" dirty="0"/>
              <a:t>disseram, “e come com eles” </a:t>
            </a:r>
          </a:p>
          <a:p>
            <a:pPr algn="ctr"/>
            <a:r>
              <a:rPr lang="pt-BR" sz="2800" b="1" i="1" u="none" strike="noStrike" baseline="0" dirty="0"/>
              <a:t>(Lucas 15:1, 2).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5758691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091559" y="1566041"/>
            <a:ext cx="76935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u="none" strike="noStrike" baseline="0" dirty="0"/>
              <a:t>Com essa acusação, insinuaram que Cristo tinha prazer em Se associar com pessoas imorais e era insensível à impiedade delas. Os rabinos ficaram decepcionados com Jesus. Por que Aquele que pretendia ter caráter tão elevado não Se relacionava com eles e não seguia seus métodos de ensino? Por que andava de modo tão despretensioso, atuando entre todas </a:t>
            </a:r>
          </a:p>
          <a:p>
            <a:pPr algn="ctr"/>
            <a:r>
              <a:rPr lang="pt-BR" sz="2800" b="1" i="1" u="none" strike="noStrike" baseline="0" dirty="0"/>
              <a:t>as classes? ( p. 29 ).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3216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A5608184-5E1E-D9C5-6D0B-22F29960AEFE}"/>
              </a:ext>
            </a:extLst>
          </p:cNvPr>
          <p:cNvSpPr/>
          <p:nvPr/>
        </p:nvSpPr>
        <p:spPr>
          <a:xfrm>
            <a:off x="1" y="1174403"/>
            <a:ext cx="12192000" cy="1560436"/>
          </a:xfrm>
          <a:prstGeom prst="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65638" y="3305162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Aqueles que iam se encontrar com Jesus sentiam em Sua presença que mesmo para eles ___________ do abismo do pecado. Da parte do fariseus, eles só recebiam escárnio e ___________ . Cristo, porém, os recebia como _____________ que de fato se afastaram da casa paterna, mas não foram esquecidos pelo coração do Pai.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4333781" y="3762702"/>
            <a:ext cx="2104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HAVIA ESCAPE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7701924" y="4197713"/>
            <a:ext cx="2104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CONDENAÇÃO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897A01B-E904-E019-AD5F-F15646E2038D}"/>
              </a:ext>
            </a:extLst>
          </p:cNvPr>
          <p:cNvSpPr/>
          <p:nvPr/>
        </p:nvSpPr>
        <p:spPr>
          <a:xfrm>
            <a:off x="901262" y="977462"/>
            <a:ext cx="10618076" cy="196357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23090" y="1062685"/>
            <a:ext cx="93079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Às vezes agimos duramente com aqueles que erram. Isso faz com que eles se sintam mais perdidos ainda . Como os pecadores sentiam-se na presença de Jesus? O que aqueles que erravam recebiam dos fariseus? (Ver p. 29, 30.)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D3E6D46-E216-F6B7-C68C-96EE24A17B76}"/>
              </a:ext>
            </a:extLst>
          </p:cNvPr>
          <p:cNvSpPr/>
          <p:nvPr/>
        </p:nvSpPr>
        <p:spPr>
          <a:xfrm>
            <a:off x="649014" y="1217583"/>
            <a:ext cx="1474076" cy="14740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3B73981-8B58-3935-A6FA-95AE43E93202}"/>
              </a:ext>
            </a:extLst>
          </p:cNvPr>
          <p:cNvGrpSpPr/>
          <p:nvPr/>
        </p:nvGrpSpPr>
        <p:grpSpPr>
          <a:xfrm>
            <a:off x="720242" y="1332006"/>
            <a:ext cx="1447005" cy="1250152"/>
            <a:chOff x="760976" y="1340559"/>
            <a:chExt cx="1447005" cy="1250152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A90AC353-3C38-9B9F-AF28-DDEEDCD55240}"/>
                </a:ext>
              </a:extLst>
            </p:cNvPr>
            <p:cNvSpPr/>
            <p:nvPr/>
          </p:nvSpPr>
          <p:spPr>
            <a:xfrm>
              <a:off x="760976" y="1340559"/>
              <a:ext cx="1250152" cy="1250152"/>
            </a:xfrm>
            <a:prstGeom prst="ellips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Triângulo isósceles 13">
              <a:extLst>
                <a:ext uri="{FF2B5EF4-FFF2-40B4-BE49-F238E27FC236}">
                  <a16:creationId xmlns:a16="http://schemas.microsoft.com/office/drawing/2014/main" id="{A9C17B54-4B3D-9FE5-F0FB-6377AEE9B7BA}"/>
                </a:ext>
              </a:extLst>
            </p:cNvPr>
            <p:cNvSpPr/>
            <p:nvPr/>
          </p:nvSpPr>
          <p:spPr>
            <a:xfrm rot="5400000">
              <a:off x="1691154" y="1714195"/>
              <a:ext cx="530773" cy="502880"/>
            </a:xfrm>
            <a:prstGeom prst="triangl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5638" y="1249593"/>
            <a:ext cx="420414" cy="1442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43C3104-5126-CEAB-DC92-6C94665E451F}"/>
              </a:ext>
            </a:extLst>
          </p:cNvPr>
          <p:cNvSpPr txBox="1"/>
          <p:nvPr/>
        </p:nvSpPr>
        <p:spPr>
          <a:xfrm>
            <a:off x="4892800" y="4609510"/>
            <a:ext cx="2382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FILHOS DE DEUS</a:t>
            </a:r>
          </a:p>
        </p:txBody>
      </p:sp>
    </p:spTree>
    <p:extLst>
      <p:ext uri="{BB962C8B-B14F-4D97-AF65-F5344CB8AC3E}">
        <p14:creationId xmlns:p14="http://schemas.microsoft.com/office/powerpoint/2010/main" val="18872120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A5608184-5E1E-D9C5-6D0B-22F29960AEFE}"/>
              </a:ext>
            </a:extLst>
          </p:cNvPr>
          <p:cNvSpPr/>
          <p:nvPr/>
        </p:nvSpPr>
        <p:spPr>
          <a:xfrm>
            <a:off x="1" y="1174403"/>
            <a:ext cx="12192000" cy="1560436"/>
          </a:xfrm>
          <a:prstGeom prst="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77462" y="3458331"/>
            <a:ext cx="102370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Justamente sua miséria e seus pecados os tornavam ainda mais alvo de Sua compaixão. Quanto mais Dele se haviam desviado, mais ardoroso era o desejo e maior o sacrifício para salvá-los.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897A01B-E904-E019-AD5F-F15646E2038D}"/>
              </a:ext>
            </a:extLst>
          </p:cNvPr>
          <p:cNvSpPr/>
          <p:nvPr/>
        </p:nvSpPr>
        <p:spPr>
          <a:xfrm>
            <a:off x="901262" y="977462"/>
            <a:ext cx="10618076" cy="196357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23090" y="1062685"/>
            <a:ext cx="930793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Às vezes agimos duramente com aqueles que erram. Isso faz com que eles se sintam mais perdidos ainda . Como os pecadores sentiam-se na presença de Jesus? O que aqueles que erravam recebiam dos fariseus? (Ver p. 29, 30.)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D3E6D46-E216-F6B7-C68C-96EE24A17B76}"/>
              </a:ext>
            </a:extLst>
          </p:cNvPr>
          <p:cNvSpPr/>
          <p:nvPr/>
        </p:nvSpPr>
        <p:spPr>
          <a:xfrm>
            <a:off x="649014" y="1217583"/>
            <a:ext cx="1474076" cy="14740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3B73981-8B58-3935-A6FA-95AE43E93202}"/>
              </a:ext>
            </a:extLst>
          </p:cNvPr>
          <p:cNvGrpSpPr/>
          <p:nvPr/>
        </p:nvGrpSpPr>
        <p:grpSpPr>
          <a:xfrm>
            <a:off x="720242" y="1332006"/>
            <a:ext cx="1447005" cy="1250152"/>
            <a:chOff x="760976" y="1340559"/>
            <a:chExt cx="1447005" cy="1250152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A90AC353-3C38-9B9F-AF28-DDEEDCD55240}"/>
                </a:ext>
              </a:extLst>
            </p:cNvPr>
            <p:cNvSpPr/>
            <p:nvPr/>
          </p:nvSpPr>
          <p:spPr>
            <a:xfrm>
              <a:off x="760976" y="1340559"/>
              <a:ext cx="1250152" cy="1250152"/>
            </a:xfrm>
            <a:prstGeom prst="ellips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Triângulo isósceles 13">
              <a:extLst>
                <a:ext uri="{FF2B5EF4-FFF2-40B4-BE49-F238E27FC236}">
                  <a16:creationId xmlns:a16="http://schemas.microsoft.com/office/drawing/2014/main" id="{A9C17B54-4B3D-9FE5-F0FB-6377AEE9B7BA}"/>
                </a:ext>
              </a:extLst>
            </p:cNvPr>
            <p:cNvSpPr/>
            <p:nvPr/>
          </p:nvSpPr>
          <p:spPr>
            <a:xfrm rot="5400000">
              <a:off x="1691154" y="1714195"/>
              <a:ext cx="530773" cy="502880"/>
            </a:xfrm>
            <a:prstGeom prst="triangl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5638" y="1249593"/>
            <a:ext cx="420414" cy="1442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059140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2EEFB04A-F2C0-8B6C-3C85-B1622C0881C1}"/>
              </a:ext>
            </a:extLst>
          </p:cNvPr>
          <p:cNvGrpSpPr/>
          <p:nvPr/>
        </p:nvGrpSpPr>
        <p:grpSpPr>
          <a:xfrm>
            <a:off x="1" y="740668"/>
            <a:ext cx="12192000" cy="2200371"/>
            <a:chOff x="1" y="740668"/>
            <a:chExt cx="12192000" cy="2200371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740668"/>
              <a:ext cx="10618076" cy="22003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35CC7960-3405-4034-1248-71126391A148}"/>
                </a:ext>
              </a:extLst>
            </p:cNvPr>
            <p:cNvSpPr txBox="1"/>
            <p:nvPr/>
          </p:nvSpPr>
          <p:spPr>
            <a:xfrm>
              <a:off x="956232" y="1200817"/>
              <a:ext cx="5150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88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48810" y="1001121"/>
            <a:ext cx="91889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Todos somos filhos de Deus, independentemente de quão longe tenhamos ido. O que Jesus dizia sobre os desprezados? O que Deus deseja fazer por aquele que se desgarrou? </a:t>
            </a:r>
          </a:p>
          <a:p>
            <a:pPr algn="just"/>
            <a:r>
              <a:rPr lang="pt-BR" sz="2800" b="1" dirty="0">
                <a:solidFill>
                  <a:srgbClr val="1F402B"/>
                </a:solidFill>
              </a:rPr>
              <a:t>(Ver p. 30.)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208951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Essas pessoas que vocês desprezam, dizia Jesus, são ____________ de _____ . Pertencem-Lhe pela criação e redenção e aos Seus olhos são de grande valor. Assim como o pastor ama as ovelhas e não sossega enquanto uma única lhe falta, também Deus, em grau infinitamente mais alto, ama o perdido. As pessoas podem negar as reivindicações de Seu amor. Podem se desviar Dele.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9022917" y="3250738"/>
            <a:ext cx="205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PROPRIEDADE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1438602" y="3691383"/>
            <a:ext cx="989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DEUS</a:t>
            </a:r>
          </a:p>
        </p:txBody>
      </p:sp>
    </p:spTree>
    <p:extLst>
      <p:ext uri="{BB962C8B-B14F-4D97-AF65-F5344CB8AC3E}">
        <p14:creationId xmlns:p14="http://schemas.microsoft.com/office/powerpoint/2010/main" val="25598012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Agrupar 15">
            <a:extLst>
              <a:ext uri="{FF2B5EF4-FFF2-40B4-BE49-F238E27FC236}">
                <a16:creationId xmlns:a16="http://schemas.microsoft.com/office/drawing/2014/main" id="{2EEFB04A-F2C0-8B6C-3C85-B1622C0881C1}"/>
              </a:ext>
            </a:extLst>
          </p:cNvPr>
          <p:cNvGrpSpPr/>
          <p:nvPr/>
        </p:nvGrpSpPr>
        <p:grpSpPr>
          <a:xfrm>
            <a:off x="1" y="740668"/>
            <a:ext cx="12192000" cy="2200371"/>
            <a:chOff x="1" y="740668"/>
            <a:chExt cx="12192000" cy="2200371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740668"/>
              <a:ext cx="10618076" cy="22003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35CC7960-3405-4034-1248-71126391A148}"/>
                </a:ext>
              </a:extLst>
            </p:cNvPr>
            <p:cNvSpPr txBox="1"/>
            <p:nvPr/>
          </p:nvSpPr>
          <p:spPr>
            <a:xfrm>
              <a:off x="956232" y="1200817"/>
              <a:ext cx="51500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8800" b="1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48810" y="1001121"/>
            <a:ext cx="91889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Todos somos filhos de Deus, independentemente de quão longe tenhamos ido. O que Jesus dizia sobre os desprezados? O que Deus deseja fazer por aquele que se desgarrou? </a:t>
            </a:r>
          </a:p>
          <a:p>
            <a:pPr algn="just"/>
            <a:r>
              <a:rPr lang="pt-BR" sz="2800" b="1" dirty="0">
                <a:solidFill>
                  <a:srgbClr val="1F402B"/>
                </a:solidFill>
              </a:rPr>
              <a:t>(Ver p. 30.)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901262" y="3208951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Podem escolher outro mestre. No entanto, pertencem a Deus, e Ele deseja __________ Sua propriedade. Ele diz: “Assim como o pastor busca as ovelhas dispersas quando está cuidando do rebanho, também tomarei conta de Minhas ovelhas. Eu as ____________ de todos os lugares para onde foram dispersas num dia de nuvens e de trevas” (Ezequiel 34:12).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2096598" y="3661163"/>
            <a:ext cx="2052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RECUPERAR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8576037" y="4505739"/>
            <a:ext cx="1818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RESGATAREI</a:t>
            </a:r>
          </a:p>
        </p:txBody>
      </p:sp>
    </p:spTree>
    <p:extLst>
      <p:ext uri="{BB962C8B-B14F-4D97-AF65-F5344CB8AC3E}">
        <p14:creationId xmlns:p14="http://schemas.microsoft.com/office/powerpoint/2010/main" val="2072454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07E3E101-3548-339B-BE2E-A211494BCBBE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087FAAA-0362-B1F5-8C3B-28AC84FCE750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6BA9E394-1DBC-79BC-263E-A628D794F2C5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3B52300C-DC40-02BB-3EC0-2D4F09917D5B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A3AAFD0C-165A-0950-28DB-9798C16142CE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3B7BB19D-EC1E-2DE8-0D1F-AF0B90F54AE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4D21A0E0-45B5-E442-2DE8-B30A46C3E331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262123"/>
            <a:ext cx="91653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Muitas famílias têm uma ovelha desgarrada e que está perdida em outros caminhos. Que exemplo e quais orientações Jesus nos dá sobre isso? (Ver p. 31.)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9431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181905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O pastor que descobre a ausência de uma ovelha não contempla de modo indiferente o rebanho que está seguro no redil, dizendo: “Tenho noventa e nove, e me dará muita dor de cabeça sair em busca da desgarrada. Ela que volte. Vou abrir a porta do redil e deixa-la entrar.” Não. Logo que a ovelha se afasta, o pastor se enche de angústia e apreensão. Conta e reconta o rebanho.</a:t>
            </a:r>
          </a:p>
        </p:txBody>
      </p:sp>
    </p:spTree>
    <p:extLst>
      <p:ext uri="{BB962C8B-B14F-4D97-AF65-F5344CB8AC3E}">
        <p14:creationId xmlns:p14="http://schemas.microsoft.com/office/powerpoint/2010/main" val="2727300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1279</Words>
  <Application>Microsoft Office PowerPoint</Application>
  <PresentationFormat>Widescreen</PresentationFormat>
  <Paragraphs>66</Paragraphs>
  <Slides>17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7</cp:revision>
  <dcterms:created xsi:type="dcterms:W3CDTF">2022-08-23T09:51:50Z</dcterms:created>
  <dcterms:modified xsi:type="dcterms:W3CDTF">2022-09-20T15:42:34Z</dcterms:modified>
</cp:coreProperties>
</file>